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43" r:id="rId2"/>
    <p:sldId id="344" r:id="rId3"/>
    <p:sldId id="345" r:id="rId4"/>
    <p:sldId id="346" r:id="rId5"/>
    <p:sldId id="34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57" r:id="rId16"/>
    <p:sldId id="358" r:id="rId1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CF37"/>
    <a:srgbClr val="EEB5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065" autoAdjust="0"/>
    <p:restoredTop sz="94660"/>
  </p:normalViewPr>
  <p:slideViewPr>
    <p:cSldViewPr>
      <p:cViewPr>
        <p:scale>
          <a:sx n="60" d="100"/>
          <a:sy n="60" d="100"/>
        </p:scale>
        <p:origin x="-852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B4430E-101A-4845-A35F-49260214D409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A52B4B-CCFC-48EC-BCA6-52DEA2061666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28596" y="0"/>
            <a:ext cx="8305800" cy="2500330"/>
          </a:xfrm>
        </p:spPr>
        <p:txBody>
          <a:bodyPr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/>
          </a:bodyPr>
          <a:lstStyle/>
          <a:p>
            <a:r>
              <a:rPr lang="pl-PL" sz="5400" dirty="0" smtClean="0">
                <a:ln w="6350">
                  <a:solidFill>
                    <a:schemeClr val="bg2"/>
                  </a:solidFill>
                  <a:prstDash val="solid"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16200000" scaled="1"/>
                  <a:tileRect/>
                </a:gradFill>
                <a:latin typeface="Arial Black" pitchFamily="34" charset="0"/>
              </a:rPr>
              <a:t>FAUNA I FLORA MOJEGO MIASTA - PACZKÓW</a:t>
            </a:r>
            <a:endParaRPr lang="pl-PL" sz="5400" dirty="0">
              <a:ln w="6350">
                <a:solidFill>
                  <a:schemeClr val="bg2"/>
                </a:solidFill>
                <a:prstDash val="solid"/>
              </a:ln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1"/>
                <a:tileRect/>
              </a:gradFill>
              <a:latin typeface="Arial Black" pitchFamily="34" charset="0"/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Obraz 3" descr="Obraz 0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2643182"/>
            <a:ext cx="6786610" cy="3795900"/>
          </a:xfrm>
          <a:prstGeom prst="rect">
            <a:avLst/>
          </a:prstGeom>
        </p:spPr>
      </p:pic>
    </p:spTree>
  </p:cSld>
  <p:clrMapOvr>
    <a:masterClrMapping/>
  </p:clrMapOvr>
  <p:transition advClick="0" advTm="8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Gaby\Pulpit\me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428868"/>
            <a:ext cx="2714644" cy="4138178"/>
          </a:xfrm>
          <a:prstGeom prst="rect">
            <a:avLst/>
          </a:prstGeom>
          <a:noFill/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643074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algn="just"/>
            <a:r>
              <a:rPr lang="pl-PL" sz="28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Wśród zwierząt zamieszkujących obszar jeziora napotkać można na licznie występujące w okolicy  ptactwo. Żyje tu między innymi skowronek, słowik szary, kaczka krzyżówka, łabędzie, krzyżodziób</a:t>
            </a:r>
            <a:endParaRPr lang="pl-PL" sz="2800" b="1" dirty="0"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500034" y="1857364"/>
            <a:ext cx="8229600" cy="42862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lvl="0">
              <a:spcBef>
                <a:spcPct val="0"/>
              </a:spcBef>
            </a:pPr>
            <a:r>
              <a:rPr kumimoji="0" lang="pl-PL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/>
            </a:r>
            <a:br>
              <a:rPr kumimoji="0" lang="pl-PL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</a:br>
            <a:r>
              <a:rPr lang="pl-PL" sz="2800" b="1" dirty="0" smtClean="0">
                <a:solidFill>
                  <a:schemeClr val="bg2"/>
                </a:solidFill>
                <a:latin typeface="Calibri" pitchFamily="34" charset="0"/>
              </a:rPr>
              <a:t>świerkowy, </a:t>
            </a:r>
            <a:r>
              <a:rPr kumimoji="0" lang="pl-PL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bażanty, kuropatwy, jastrzębie i sowy.</a:t>
            </a:r>
            <a:br>
              <a:rPr kumimoji="0" lang="pl-PL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</a:br>
            <a:endParaRPr kumimoji="0" lang="pl-PL" sz="2800" b="1" i="0" u="none" strike="noStrike" kern="1200" cap="none" spc="0" normalizeH="0" baseline="0" noProof="0" dirty="0">
              <a:ln w="6350">
                <a:noFill/>
              </a:ln>
              <a:solidFill>
                <a:schemeClr val="bg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1214414" y="2571744"/>
            <a:ext cx="2214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SKOWRONEK POLNY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Obraz 6" descr="sowa uszat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4214818"/>
            <a:ext cx="3021304" cy="2149384"/>
          </a:xfrm>
          <a:prstGeom prst="rect">
            <a:avLst/>
          </a:prstGeom>
        </p:spPr>
      </p:pic>
      <p:pic>
        <p:nvPicPr>
          <p:cNvPr id="6" name="Obraz 5" descr="bażan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2714620"/>
            <a:ext cx="2386012" cy="2349020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3714744" y="4572008"/>
            <a:ext cx="928694" cy="28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BAŻANT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5857884" y="6000768"/>
            <a:ext cx="2214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SOWA USZATA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4500594" cy="6286544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algn="l"/>
            <a:r>
              <a:rPr lang="pl-PL" sz="27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Zbiornik w Kozielnie jest miejscem, gdzie stworzono sztuczne wyspy dla legowisk ptaków wodnych. Ptaki wykorzystują ten teren na lęgowiska i miejsca odpoczynku w czasie swoich przelotów. Pojawiają się tu rzadkie gatunki ptactwa błotnego: dzika kaczka, czapla siwa, perkoz, łyska i kurka wodna. Obowiązuje tu całkowity zakaz polowań. Zatrzymują się też stada dzikich gęsi, chętnie żerują na pobliskich ścierniskach.</a:t>
            </a:r>
            <a:endParaRPr lang="pl-PL" sz="2700" b="1" dirty="0"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pic>
        <p:nvPicPr>
          <p:cNvPr id="7170" name="Picture 2" descr="C:\Documents and Settings\Gaby\Pulpit\czapla-siw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1" y="571480"/>
            <a:ext cx="3842106" cy="2471756"/>
          </a:xfrm>
          <a:prstGeom prst="rect">
            <a:avLst/>
          </a:prstGeom>
          <a:noFill/>
        </p:spPr>
      </p:pic>
      <p:pic>
        <p:nvPicPr>
          <p:cNvPr id="4" name="Obraz 3" descr="perkoz dwuczub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3500438"/>
            <a:ext cx="3810000" cy="266700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4714876" y="714356"/>
            <a:ext cx="2214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CZAPLA SIWA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6357950" y="5786454"/>
            <a:ext cx="2214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PERKOZ DWUCZUBY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443914" cy="2000264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algn="just"/>
            <a:r>
              <a:rPr lang="pl-PL" sz="24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 </a:t>
            </a:r>
            <a:r>
              <a:rPr lang="pl-PL" sz="27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Z ptaków lęgowych, które warto wymienić, gnieździ się tu: mewa pospolita, rybitwa białoczelna, sieweczka rzeczna (prawdopodobnie do kilkudziesięciu par!) mewa białogłowa, kuliczek piskliwy. W okresie przelotów stwierdzono tu m.in. gęsi, kormorany (duże koncentracje</a:t>
            </a:r>
            <a:endParaRPr lang="pl-PL" sz="2700" b="1" dirty="0"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pic>
        <p:nvPicPr>
          <p:cNvPr id="6" name="Picture 2" descr="C:\Documents and Settings\Gaby\Pulpit\mewa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000372"/>
            <a:ext cx="3946521" cy="3228971"/>
          </a:xfrm>
          <a:prstGeom prst="rect">
            <a:avLst/>
          </a:prstGeom>
          <a:noFill/>
        </p:spPr>
      </p:pic>
      <p:sp>
        <p:nvSpPr>
          <p:cNvPr id="4" name="Tytuł 1"/>
          <p:cNvSpPr txBox="1">
            <a:spLocks/>
          </p:cNvSpPr>
          <p:nvPr/>
        </p:nvSpPr>
        <p:spPr>
          <a:xfrm>
            <a:off x="4571968" y="2428868"/>
            <a:ext cx="4572032" cy="342902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7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– do 900 ptaków), szlamniki rdzawe, ohary, hełmiatki, gatunki siewkowców ( biegusy, brodźce), mewy srebrzyste i białogłowe. Stwierdzono tu też czaplę nadobną, ostrygojada, a w maju 2002 roku widziano 1 warzęchę. </a:t>
            </a:r>
            <a:endParaRPr kumimoji="0" lang="pl-PL" sz="2700" b="1" i="0" u="none" strike="noStrike" kern="1200" cap="none" spc="0" normalizeH="0" baseline="0" noProof="0" dirty="0">
              <a:ln w="6350">
                <a:noFill/>
              </a:ln>
              <a:solidFill>
                <a:schemeClr val="bg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500034" y="3071810"/>
            <a:ext cx="22145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MEWA BIALOGŁOWA</a:t>
            </a:r>
            <a:endParaRPr lang="pl-PL" sz="14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2214546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algn="l"/>
            <a:r>
              <a:rPr lang="pl-PL" sz="28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Z mieszkających tu ssaków można natknąć się na zająca szaraka, sarnę a nawet dzika. Bardzo licznie </a:t>
            </a:r>
            <a:br>
              <a:rPr lang="pl-PL" sz="2800" b="1" dirty="0" smtClean="0">
                <a:solidFill>
                  <a:schemeClr val="bg2"/>
                </a:solidFill>
                <a:effectLst/>
                <a:latin typeface="Calibri" pitchFamily="34" charset="0"/>
              </a:rPr>
            </a:br>
            <a:r>
              <a:rPr lang="pl-PL" sz="28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występują też krety.</a:t>
            </a:r>
            <a:r>
              <a:rPr lang="pl-PL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</a:rPr>
              <a:t/>
            </a:r>
            <a:br>
              <a:rPr lang="pl-PL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</a:rPr>
            </a:br>
            <a:r>
              <a:rPr lang="pl-PL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</a:rPr>
              <a:t/>
            </a:r>
            <a:br>
              <a:rPr lang="pl-PL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</a:rPr>
            </a:br>
            <a:endParaRPr lang="pl-PL" sz="2800" dirty="0"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Calibri" pitchFamily="34" charset="0"/>
            </a:endParaRPr>
          </a:p>
        </p:txBody>
      </p:sp>
      <p:pic>
        <p:nvPicPr>
          <p:cNvPr id="3" name="Obraz 2" descr="sarn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1571612"/>
            <a:ext cx="4786346" cy="3190897"/>
          </a:xfrm>
          <a:prstGeom prst="rect">
            <a:avLst/>
          </a:prstGeom>
        </p:spPr>
      </p:pic>
      <p:pic>
        <p:nvPicPr>
          <p:cNvPr id="4" name="Obraz 3" descr="zają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1928802"/>
            <a:ext cx="2749982" cy="1876099"/>
          </a:xfrm>
          <a:prstGeom prst="rect">
            <a:avLst/>
          </a:prstGeom>
        </p:spPr>
      </p:pic>
      <p:pic>
        <p:nvPicPr>
          <p:cNvPr id="5" name="Obraz 4" descr="Dzi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32" y="4000504"/>
            <a:ext cx="3571900" cy="255570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7215206" y="1714488"/>
            <a:ext cx="928694" cy="28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SARNA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3214678" y="3286124"/>
            <a:ext cx="928694" cy="28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ZAJĄC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4929190" y="4643446"/>
            <a:ext cx="928694" cy="28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DZIK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2214546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algn="l"/>
            <a:r>
              <a:rPr lang="pl-PL" sz="28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Jezioro Kozielno oraz Nysa Kłodzka obfitują w rozmaite gatunki ryb słodkowodnych. Z drapieżników żyją tu szczupaki, sandacze, okonie czy węgorze. Wśród ryb spokojnego żeru występują karpie, leszcze, karasie, liny i płocie.</a:t>
            </a:r>
            <a:endParaRPr lang="pl-PL" sz="2800" b="1" dirty="0"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pic>
        <p:nvPicPr>
          <p:cNvPr id="3" name="Obraz 2" descr="szczupa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16" y="4286256"/>
            <a:ext cx="5099573" cy="2071702"/>
          </a:xfrm>
          <a:prstGeom prst="rect">
            <a:avLst/>
          </a:prstGeom>
        </p:spPr>
      </p:pic>
      <p:pic>
        <p:nvPicPr>
          <p:cNvPr id="4" name="Obraz 3" descr="okoń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071810"/>
            <a:ext cx="2421047" cy="1520192"/>
          </a:xfrm>
          <a:prstGeom prst="rect">
            <a:avLst/>
          </a:prstGeom>
        </p:spPr>
      </p:pic>
      <p:pic>
        <p:nvPicPr>
          <p:cNvPr id="5" name="Obraz 4" descr="li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48" y="2214554"/>
            <a:ext cx="3557186" cy="1741539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500034" y="4214818"/>
            <a:ext cx="928694" cy="28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OKOŃ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5286380" y="2285992"/>
            <a:ext cx="928694" cy="28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LIN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5786446" y="4357694"/>
            <a:ext cx="1214446" cy="28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SZCZUPAK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2643206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algn="just"/>
            <a:r>
              <a:rPr lang="pl-PL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</a:rPr>
              <a:t> </a:t>
            </a:r>
            <a:r>
              <a:rPr lang="pl-PL" sz="28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Wśród krzewów wyróżniamy: śnieguliczkę białą, jaśminowca wonnego, ligustra zwyczajnego, derenia właściwego, forsycję oraz bez czarny i lilak. Szczególnie cenne są drzewa aklimatyzowane: klon srebrzysty i tatarski, magnolia japońska, cyprysik, lipa amerykańska, miłorząb dwuklapowy i dąb błotny.</a:t>
            </a:r>
            <a:endParaRPr lang="pl-PL" sz="2800" b="1" dirty="0"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pic>
        <p:nvPicPr>
          <p:cNvPr id="6" name="Obraz 5" descr="bez czarn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3071810"/>
            <a:ext cx="1819395" cy="2428892"/>
          </a:xfrm>
          <a:prstGeom prst="rect">
            <a:avLst/>
          </a:prstGeom>
        </p:spPr>
      </p:pic>
      <p:pic>
        <p:nvPicPr>
          <p:cNvPr id="7" name="Obraz 6" descr="dab błotn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2928934"/>
            <a:ext cx="2786082" cy="3711061"/>
          </a:xfrm>
          <a:prstGeom prst="rect">
            <a:avLst/>
          </a:prstGeom>
        </p:spPr>
      </p:pic>
      <p:pic>
        <p:nvPicPr>
          <p:cNvPr id="8" name="Obraz 7" descr="dab_blotn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5030788"/>
            <a:ext cx="1071570" cy="14287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Obraz 8" descr="magnolia japonsk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7884" y="4143380"/>
            <a:ext cx="3057525" cy="2143125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1142976" y="5214950"/>
            <a:ext cx="1214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BEZ CZARNY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2857488" y="3000372"/>
            <a:ext cx="1214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DĄB BŁOTNY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pole tekstowe 11"/>
          <p:cNvSpPr txBox="1"/>
          <p:nvPr/>
        </p:nvSpPr>
        <p:spPr>
          <a:xfrm>
            <a:off x="6072198" y="6000768"/>
            <a:ext cx="242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MAGNOLIA JAPOŃSKA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algn="just"/>
            <a:r>
              <a:rPr lang="pl-PL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</a:rPr>
              <a:t> </a:t>
            </a:r>
            <a:r>
              <a:rPr lang="pl-PL" sz="28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Szata roślinna jest stosunkowo bogata. W lasach spotyka się wiele gatunków grzybów, w tym bogaty zestaw grzybów jadalnych – głównie maślaka, kurki, oraz borowika szlachetnego. </a:t>
            </a:r>
            <a:endParaRPr lang="pl-PL" sz="2800" b="1" dirty="0"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pic>
        <p:nvPicPr>
          <p:cNvPr id="3074" name="Picture 2" descr="C:\Documents and Settings\Gaby\Pulpit\200px-Borowik_szlachetny_(Boletus_edulis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857364"/>
            <a:ext cx="3821103" cy="3286148"/>
          </a:xfrm>
          <a:prstGeom prst="rect">
            <a:avLst/>
          </a:prstGeom>
          <a:noFill/>
        </p:spPr>
      </p:pic>
      <p:pic>
        <p:nvPicPr>
          <p:cNvPr id="5" name="Obraz 4" descr="maśla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3786190"/>
            <a:ext cx="3643306" cy="2651517"/>
          </a:xfrm>
          <a:prstGeom prst="rect">
            <a:avLst/>
          </a:prstGeom>
        </p:spPr>
      </p:pic>
      <p:pic>
        <p:nvPicPr>
          <p:cNvPr id="4" name="Obraz 3" descr="kurk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54" y="2500306"/>
            <a:ext cx="1905000" cy="1905000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71736" y="5929330"/>
            <a:ext cx="1214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MAŚLAK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3857620" y="2571744"/>
            <a:ext cx="1214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KURKA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5143504" y="4643446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BOROWIK SZLACHETNY</a:t>
            </a:r>
            <a:endParaRPr lang="pl-PL" sz="12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1500174"/>
            <a:ext cx="8229600" cy="4714908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matte"/>
          </a:bodyPr>
          <a:lstStyle/>
          <a:p>
            <a:pPr algn="just"/>
            <a:r>
              <a:rPr lang="pl-PL" sz="28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Obwarowania Paczkowa są najlepiej zachowanym na Śląsku zabytkiem miejskiej architektury obronnej. Na zewnątrz murów Paczkowa znajduje się szeroki pas plantów, powstałych w II połowie XIX wieku, kiedy to otaczającą mur fosę zasypano, a w jej miejscu utworzono pas zieleni. Planty, otoczone starymi drzewami i krzewami stanowią jakby płuca miasta oraz charakterystyczną granicę między dawnym i nowym Paczkowem, tworzą uroczy ciąg spacerowy wokół średniowiecznych murów.</a:t>
            </a:r>
            <a:endParaRPr lang="pl-PL" sz="2800" b="1" dirty="0"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sp>
        <p:nvSpPr>
          <p:cNvPr id="6" name="Tytuł 1"/>
          <p:cNvSpPr txBox="1">
            <a:spLocks/>
          </p:cNvSpPr>
          <p:nvPr/>
        </p:nvSpPr>
        <p:spPr>
          <a:xfrm>
            <a:off x="428596" y="214290"/>
            <a:ext cx="8305800" cy="121447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4800" b="1" dirty="0" smtClean="0">
                <a:ln w="6350">
                  <a:solidFill>
                    <a:schemeClr val="bg2"/>
                  </a:solidFill>
                  <a:prstDash val="solid"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16200000" scaled="1"/>
                  <a:tileRect/>
                </a:gradFill>
                <a:latin typeface="Arial Black" pitchFamily="34" charset="0"/>
                <a:ea typeface="+mj-ea"/>
                <a:cs typeface="+mj-cs"/>
              </a:rPr>
              <a:t>PLANTY W PACZKOWIE</a:t>
            </a:r>
            <a:endParaRPr kumimoji="0" lang="pl-PL" sz="4800" b="1" i="0" u="none" strike="noStrike" kern="1200" cap="none" spc="0" normalizeH="0" baseline="0" noProof="0" dirty="0">
              <a:ln w="6350">
                <a:solidFill>
                  <a:schemeClr val="bg2"/>
                </a:solidFill>
                <a:prstDash val="solid"/>
              </a:ln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0000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Paczków - photo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3463342"/>
            <a:ext cx="5429288" cy="3108362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858280" cy="3500486"/>
          </a:xfrm>
        </p:spPr>
        <p:txBody>
          <a:bodyPr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/>
          </a:bodyPr>
          <a:lstStyle/>
          <a:p>
            <a:pPr algn="just"/>
            <a:r>
              <a:rPr lang="pl-PL" sz="27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Pod względem kompozycyjnyM PLANTY tworzą ciąg spacerowy z alejkami. Łączenie rośnie tu 38 gatunków drzew, wśród nich  siedem gatunków iglastych drzew aklimatyzowanych. Najczęściej spotykamy: klony zwyczajne, lipy drobnolistne, jawory, jesiony, A nawet miłorząb japoński. z drzew iglastych: daglezje, świerki kłujące i choiny kanadyjskie.</a:t>
            </a:r>
            <a:endParaRPr lang="pl-PL" sz="2700" b="1" dirty="0"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ransition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29600" cy="1857388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algn="just"/>
            <a:r>
              <a:rPr lang="pl-PL" sz="22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Klon zwyczajny, klon pospolity (</a:t>
            </a:r>
            <a:r>
              <a:rPr lang="pl-PL" sz="2200" b="1" i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Acer platanoides</a:t>
            </a:r>
            <a:r>
              <a:rPr lang="pl-PL" sz="22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 L.) – gatunek z rodziny mydleńcowatych (</a:t>
            </a:r>
            <a:r>
              <a:rPr lang="pl-PL" sz="2200" b="1" i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Sapindaceae</a:t>
            </a:r>
            <a:r>
              <a:rPr lang="pl-PL" sz="22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) występujący w Europie środkowej i wschodniej oraz południowo-zachodniej Azji. Nazywany jest także klonem norweskim. Na zachodzie jego granica występowania znajduje się we Francji, na wschodzie w europejskiej części Rosji, na północy w Skandynawii, a na południu w Iranie. W Polsce jest najpospolitszy z gatunków swego </a:t>
            </a:r>
            <a:endParaRPr lang="pl-PL" sz="2200" b="1" dirty="0"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pic>
        <p:nvPicPr>
          <p:cNvPr id="6" name="Symbol zastępczy zawartości 5" descr="Puszcza_d_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786446" y="2357430"/>
            <a:ext cx="3121152" cy="2340864"/>
          </a:xfrm>
        </p:spPr>
      </p:pic>
      <p:sp>
        <p:nvSpPr>
          <p:cNvPr id="7" name="Tytuł 1"/>
          <p:cNvSpPr txBox="1">
            <a:spLocks/>
          </p:cNvSpPr>
          <p:nvPr/>
        </p:nvSpPr>
        <p:spPr>
          <a:xfrm>
            <a:off x="357158" y="2500306"/>
            <a:ext cx="4643470" cy="3429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rodzaju, występuje powszechnie na całym niżu i w niższych położeniach górskich na  terenie </a:t>
            </a:r>
            <a:r>
              <a:rPr lang="pl-PL" sz="2200" b="1" dirty="0" smtClean="0">
                <a:ln w="6350">
                  <a:noFill/>
                </a:ln>
                <a:solidFill>
                  <a:schemeClr val="bg2"/>
                </a:solidFill>
                <a:latin typeface="Calibri" pitchFamily="34" charset="0"/>
                <a:ea typeface="+mj-ea"/>
                <a:cs typeface="+mj-cs"/>
              </a:rPr>
              <a:t>całego </a:t>
            </a:r>
            <a:r>
              <a:rPr kumimoji="0" lang="pl-PL" sz="2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kraju Sadzony w miastach północno-zachodniej Europy oraz Ameryki Północnej rozprzestrzeniał się bez udziału człowieka. Inwazja  gatunku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w Ameryce Północnej spowodowała zagrożenie dla miejscowych gatunków. W USA w Nowej Anglii czy</a:t>
            </a:r>
            <a:endParaRPr kumimoji="0" lang="pl-PL" sz="2200" b="1" i="0" u="none" strike="noStrike" kern="1200" cap="none" spc="0" normalizeH="0" baseline="0" noProof="0" dirty="0">
              <a:ln w="6350">
                <a:noFill/>
              </a:ln>
              <a:solidFill>
                <a:schemeClr val="bg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5" name="Symbol zastępczy zawartości 4" descr="klon-zwyczajny-klon-pospolity-8211-acer-platanoides_4171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929190" y="3857628"/>
            <a:ext cx="1714512" cy="16592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ytuł 1"/>
          <p:cNvSpPr txBox="1">
            <a:spLocks/>
          </p:cNvSpPr>
          <p:nvPr/>
        </p:nvSpPr>
        <p:spPr>
          <a:xfrm>
            <a:off x="357158" y="5857892"/>
            <a:ext cx="8786842" cy="642942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lvl="0" algn="just">
              <a:spcBef>
                <a:spcPct val="0"/>
              </a:spcBef>
            </a:pPr>
            <a:r>
              <a:rPr lang="pl-PL" sz="2200" b="1" dirty="0" smtClean="0">
                <a:ln w="6350">
                  <a:noFill/>
                </a:ln>
                <a:solidFill>
                  <a:schemeClr val="bg2"/>
                </a:solidFill>
                <a:latin typeface="Calibri" pitchFamily="34" charset="0"/>
              </a:rPr>
              <a:t>stanach takich, jak Nowy Jork, </a:t>
            </a:r>
            <a:r>
              <a:rPr kumimoji="0" lang="pl-PL" sz="2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Wirginia, Georgia, Maryland, Wisconsin, Minnesota rozwój klonów jest tępiony.</a:t>
            </a:r>
            <a:endParaRPr kumimoji="0" lang="pl-PL" sz="2200" b="1" i="0" u="none" strike="noStrike" kern="1200" cap="none" spc="0" normalizeH="0" baseline="0" noProof="0" dirty="0">
              <a:ln w="6350">
                <a:noFill/>
              </a:ln>
              <a:solidFill>
                <a:schemeClr val="bg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01122" cy="3071834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algn="l"/>
            <a:r>
              <a:rPr lang="pl-PL" sz="27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</a:rPr>
              <a:t/>
            </a:r>
            <a:br>
              <a:rPr lang="pl-PL" sz="27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</a:rPr>
            </a:br>
            <a:r>
              <a:rPr lang="pl-PL" sz="27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</a:rPr>
              <a:t/>
            </a:r>
            <a:br>
              <a:rPr lang="pl-PL" sz="27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</a:rPr>
            </a:br>
            <a:r>
              <a:rPr lang="pl-PL" sz="27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Lipa drobnolistna (</a:t>
            </a:r>
            <a:r>
              <a:rPr lang="pl-PL" sz="2700" b="1" i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Tilia cordata</a:t>
            </a:r>
            <a:r>
              <a:rPr lang="pl-PL" sz="27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 Mill.) – gatunek drzewa, należący do rodziny lipowatych (wg systemu Reveala). Pochodzi z Europy i Azji Zachodniej. W Polsce występuje pospolicie na terytorium całego kraju. Występuje w stanie naturalnym, ale jest także bardzo często sadzona przy domach, w parkach i przy drogach, jako roślina ozdobna i użyteczna. Status gatunku we florze Polski: gatunek</a:t>
            </a:r>
            <a:br>
              <a:rPr lang="pl-PL" sz="2700" b="1" dirty="0" smtClean="0">
                <a:solidFill>
                  <a:schemeClr val="bg2"/>
                </a:solidFill>
                <a:effectLst/>
                <a:latin typeface="Calibri" pitchFamily="34" charset="0"/>
              </a:rPr>
            </a:br>
            <a:r>
              <a:rPr lang="pl-PL" sz="27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rodzimy lub zadomowiony.</a:t>
            </a:r>
            <a:r>
              <a:rPr lang="pl-PL" sz="27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</a:rPr>
              <a:t/>
            </a:r>
            <a:br>
              <a:rPr lang="pl-PL" sz="27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</a:rPr>
            </a:br>
            <a:endParaRPr lang="pl-PL" sz="2700" dirty="0"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Calibri" pitchFamily="34" charset="0"/>
            </a:endParaRPr>
          </a:p>
        </p:txBody>
      </p:sp>
      <p:pic>
        <p:nvPicPr>
          <p:cNvPr id="5" name="Symbol zastępczy zawartości 4" descr="6919_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b="15462"/>
          <a:stretch>
            <a:fillRect/>
          </a:stretch>
        </p:blipFill>
        <p:spPr>
          <a:xfrm>
            <a:off x="1428728" y="3857628"/>
            <a:ext cx="2714644" cy="20195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Symbol zastępczy zawartości 5" descr="tilia-cordata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9" y="3472796"/>
            <a:ext cx="3286148" cy="3021745"/>
          </a:xfrm>
        </p:spPr>
      </p:pic>
    </p:spTree>
  </p:cSld>
  <p:clrMapOvr>
    <a:masterClrMapping/>
  </p:clrMapOvr>
  <p:transition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725602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algn="l"/>
            <a:r>
              <a:rPr lang="pl-PL" sz="27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Klon jawor, jawor, klon jaworowy (</a:t>
            </a:r>
            <a:r>
              <a:rPr lang="pl-PL" sz="2700" b="1" i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Acer pseudoplatanus</a:t>
            </a:r>
            <a:r>
              <a:rPr lang="pl-PL" sz="27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 ) – gatunek drzewa z rodziny mydleńcowatych (</a:t>
            </a:r>
            <a:r>
              <a:rPr lang="pl-PL" sz="2700" b="1" i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Sapindaceae</a:t>
            </a:r>
            <a:r>
              <a:rPr lang="pl-PL" sz="27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). Występuje naturalnie w środkowej Europie i północnym Kaukazie, poza tym zawleczony.</a:t>
            </a:r>
            <a:endParaRPr lang="pl-PL" sz="2700" b="1" dirty="0"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pic>
        <p:nvPicPr>
          <p:cNvPr id="5" name="Symbol zastępczy zawartości 4" descr="klon_jawor_54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72065" y="2214554"/>
            <a:ext cx="3143273" cy="41910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Symbol zastępczy zawartości 5" descr="image_gallery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857224" y="2214554"/>
            <a:ext cx="3286148" cy="4214842"/>
          </a:xfrm>
        </p:spPr>
      </p:pic>
    </p:spTree>
  </p:cSld>
  <p:clrMapOvr>
    <a:masterClrMapping/>
  </p:clrMapOvr>
  <p:transition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algn="l"/>
            <a:r>
              <a:rPr lang="pl-PL" sz="27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Jesion (</a:t>
            </a:r>
            <a:r>
              <a:rPr lang="pl-PL" sz="2700" b="1" i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Fraxinus</a:t>
            </a:r>
            <a:r>
              <a:rPr lang="pl-PL" sz="27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 L.) – rodzaj roślin z rodziny oliwkowatych (</a:t>
            </a:r>
            <a:r>
              <a:rPr lang="pl-PL" sz="2700" b="1" i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Oleaceae</a:t>
            </a:r>
            <a:r>
              <a:rPr lang="pl-PL" sz="2700" b="1" dirty="0" smtClean="0">
                <a:solidFill>
                  <a:schemeClr val="bg2"/>
                </a:solidFill>
                <a:effectLst/>
                <a:latin typeface="Calibri" pitchFamily="34" charset="0"/>
              </a:rPr>
              <a:t>), który obejmuje ok. 60 gatunków drzew i krzewów. Występuje w umiarkowanej strefie półkuli północnej.</a:t>
            </a:r>
            <a:endParaRPr lang="pl-PL" sz="2700" b="1" dirty="0"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pic>
        <p:nvPicPr>
          <p:cNvPr id="1026" name="Picture 2" descr="C:\Documents and Settings\Gaby\Pulpit\JESION_WYNIOSLY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428868"/>
            <a:ext cx="3000396" cy="3886876"/>
          </a:xfrm>
          <a:prstGeom prst="rect">
            <a:avLst/>
          </a:prstGeom>
          <a:noFill/>
        </p:spPr>
      </p:pic>
      <p:pic>
        <p:nvPicPr>
          <p:cNvPr id="1027" name="Picture 3" descr="C:\Documents and Settings\Gaby\Pulpit\250px-NarrowleafAsh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714488"/>
            <a:ext cx="2357431" cy="3505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 txBox="1">
            <a:spLocks/>
          </p:cNvSpPr>
          <p:nvPr/>
        </p:nvSpPr>
        <p:spPr>
          <a:xfrm>
            <a:off x="428596" y="214290"/>
            <a:ext cx="8305800" cy="121447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800" b="1" i="0" u="none" strike="noStrike" kern="1200" cap="none" spc="0" normalizeH="0" baseline="0" noProof="0" dirty="0" smtClean="0">
                <a:ln w="6350">
                  <a:solidFill>
                    <a:schemeClr val="bg2"/>
                  </a:solidFill>
                  <a:prstDash val="solid"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NAD</a:t>
            </a:r>
            <a:r>
              <a:rPr kumimoji="0" lang="pl-PL" sz="4800" b="1" i="0" u="none" strike="noStrike" kern="1200" cap="none" spc="0" normalizeH="0" noProof="0" dirty="0" smtClean="0">
                <a:ln w="6350">
                  <a:solidFill>
                    <a:schemeClr val="bg2"/>
                  </a:solidFill>
                  <a:prstDash val="solid"/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JEZIOREM</a:t>
            </a:r>
            <a:endParaRPr kumimoji="0" lang="pl-PL" sz="4800" b="1" i="0" u="none" strike="noStrike" kern="1200" cap="none" spc="0" normalizeH="0" baseline="0" noProof="0" dirty="0">
              <a:ln w="6350">
                <a:solidFill>
                  <a:schemeClr val="bg2"/>
                </a:solidFill>
                <a:prstDash val="solid"/>
              </a:ln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12290" name="Picture 2" descr="H:\gabi\DSCF27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143248"/>
            <a:ext cx="4459888" cy="3357586"/>
          </a:xfrm>
          <a:prstGeom prst="rect">
            <a:avLst/>
          </a:prstGeom>
          <a:noFill/>
        </p:spPr>
      </p:pic>
      <p:pic>
        <p:nvPicPr>
          <p:cNvPr id="6" name="Obraz 5" descr="sesja 0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357299"/>
            <a:ext cx="3643338" cy="2732504"/>
          </a:xfrm>
          <a:prstGeom prst="rect">
            <a:avLst/>
          </a:prstGeom>
        </p:spPr>
      </p:pic>
      <p:pic>
        <p:nvPicPr>
          <p:cNvPr id="7" name="Obraz 6" descr="Dsc011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1428736"/>
            <a:ext cx="2000232" cy="1500174"/>
          </a:xfrm>
          <a:prstGeom prst="rect">
            <a:avLst/>
          </a:prstGeom>
        </p:spPr>
      </p:pic>
      <p:pic>
        <p:nvPicPr>
          <p:cNvPr id="8" name="Obraz 7" descr="Dsc010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28794" y="3786190"/>
            <a:ext cx="2857520" cy="2143140"/>
          </a:xfrm>
          <a:prstGeom prst="rect">
            <a:avLst/>
          </a:prstGeom>
        </p:spPr>
      </p:pic>
    </p:spTree>
  </p:cSld>
  <p:clrMapOvr>
    <a:masterClrMapping/>
  </p:clrMapOvr>
  <p:transition advClick="0" advTm="1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r>
              <a:rPr lang="pl-PL" sz="1200" dirty="0" smtClean="0"/>
              <a:t/>
            </a:r>
            <a:br>
              <a:rPr lang="pl-PL" sz="1200" dirty="0" smtClean="0"/>
            </a:br>
            <a:endParaRPr lang="pl-PL" sz="1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214290"/>
            <a:ext cx="8715404" cy="6286544"/>
          </a:xfrm>
        </p:spPr>
        <p:txBody>
          <a:bodyPr lIns="0" rIns="0">
            <a:normAutofit/>
          </a:bodyPr>
          <a:lstStyle/>
          <a:p>
            <a:pPr algn="just">
              <a:buNone/>
            </a:pPr>
            <a:r>
              <a:rPr lang="pl-PL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itchFamily="34" charset="0"/>
              </a:rPr>
              <a:t>	</a:t>
            </a:r>
            <a:r>
              <a:rPr lang="pl-PL" sz="2700" b="1" dirty="0" smtClean="0">
                <a:solidFill>
                  <a:schemeClr val="bg2"/>
                </a:solidFill>
                <a:latin typeface="Calibri" pitchFamily="34" charset="0"/>
              </a:rPr>
              <a:t>W bezpośrednim sąsiedztwie Paczkowa brakuje terenów leśnych, można się na nie natknąć w Trzeboszowicach oraz w rejonie wsi Kozielno. Kompleks leśny w Kozielnie jest mocno zróżnicowany pod względem występujących gatunków drzew. W okolicy Kozielna w dolinie rzeki Nysy Kłodzkiej spotyka się piękne okazy samotnie rosnących dębów o rozłożystych koronach. Jest to pozostałość borów dębowych, które kiedyś porastały dolinę Nysy Kłodzkiej. Runo leśne stanowią jeżyny, miejscami borówki, paprocie i mchy.</a:t>
            </a:r>
          </a:p>
          <a:p>
            <a:pPr algn="just">
              <a:buNone/>
            </a:pPr>
            <a:r>
              <a:rPr lang="pl-PL" sz="2700" b="1" dirty="0" smtClean="0">
                <a:solidFill>
                  <a:schemeClr val="bg2"/>
                </a:solidFill>
                <a:latin typeface="Calibri" pitchFamily="34" charset="0"/>
              </a:rPr>
              <a:t>	Najbogatszym  przyrodniczo obszarem obfitującym w przeróżne gatunki roślin i zwierząt jest zbiornik Kozielno powstały poprzez zalanie dużych wyrobisk żwirowych usytuowanych w korycie Nysy Kłodzkiej.</a:t>
            </a:r>
            <a:endParaRPr lang="pl-PL" sz="2700" b="1" dirty="0">
              <a:solidFill>
                <a:schemeClr val="bg2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 advTm="10000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1173</TotalTime>
  <Words>689</Words>
  <Application>Microsoft Office PowerPoint</Application>
  <PresentationFormat>Pokaz na ekranie (4:3)</PresentationFormat>
  <Paragraphs>42</Paragraphs>
  <Slides>16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17" baseType="lpstr">
      <vt:lpstr>Motyw pakietu Office</vt:lpstr>
      <vt:lpstr>FAUNA I FLORA MOJEGO MIASTA - PACZKÓW</vt:lpstr>
      <vt:lpstr>Obwarowania Paczkowa są najlepiej zachowanym na Śląsku zabytkiem miejskiej architektury obronnej. Na zewnątrz murów Paczkowa znajduje się szeroki pas plantów, powstałych w II połowie XIX wieku, kiedy to otaczającą mur fosę zasypano, a w jej miejscu utworzono pas zieleni. Planty, otoczone starymi drzewami i krzewami stanowią jakby płuca miasta oraz charakterystyczną granicę między dawnym i nowym Paczkowem, tworzą uroczy ciąg spacerowy wokół średniowiecznych murów.</vt:lpstr>
      <vt:lpstr>Pod względem kompozycyjnyM PLANTY tworzą ciąg spacerowy z alejkami. Łączenie rośnie tu 38 gatunków drzew, wśród nich  siedem gatunków iglastych drzew aklimatyzowanych. Najczęściej spotykamy: klony zwyczajne, lipy drobnolistne, jawory, jesiony, A nawet miłorząb japoński. z drzew iglastych: daglezje, świerki kłujące i choiny kanadyjskie.</vt:lpstr>
      <vt:lpstr>Klon zwyczajny, klon pospolity (Acer platanoides L.) – gatunek z rodziny mydleńcowatych (Sapindaceae) występujący w Europie środkowej i wschodniej oraz południowo-zachodniej Azji. Nazywany jest także klonem norweskim. Na zachodzie jego granica występowania znajduje się we Francji, na wschodzie w europejskiej części Rosji, na północy w Skandynawii, a na południu w Iranie. W Polsce jest najpospolitszy z gatunków swego </vt:lpstr>
      <vt:lpstr>  Lipa drobnolistna (Tilia cordata Mill.) – gatunek drzewa, należący do rodziny lipowatych (wg systemu Reveala). Pochodzi z Europy i Azji Zachodniej. W Polsce występuje pospolicie na terytorium całego kraju. Występuje w stanie naturalnym, ale jest także bardzo często sadzona przy domach, w parkach i przy drogach, jako roślina ozdobna i użyteczna. Status gatunku we florze Polski: gatunek rodzimy lub zadomowiony. </vt:lpstr>
      <vt:lpstr>Klon jawor, jawor, klon jaworowy (Acer pseudoplatanus ) – gatunek drzewa z rodziny mydleńcowatych (Sapindaceae). Występuje naturalnie w środkowej Europie i północnym Kaukazie, poza tym zawleczony.</vt:lpstr>
      <vt:lpstr>Jesion (Fraxinus L.) – rodzaj roślin z rodziny oliwkowatych (Oleaceae), który obejmuje ok. 60 gatunków drzew i krzewów. Występuje w umiarkowanej strefie półkuli północnej.</vt:lpstr>
      <vt:lpstr>Slajd 8</vt:lpstr>
      <vt:lpstr> </vt:lpstr>
      <vt:lpstr>Wśród zwierząt zamieszkujących obszar jeziora napotkać można na licznie występujące w okolicy  ptactwo. Żyje tu między innymi skowronek, słowik szary, kaczka krzyżówka, łabędzie, krzyżodziób</vt:lpstr>
      <vt:lpstr>Zbiornik w Kozielnie jest miejscem, gdzie stworzono sztuczne wyspy dla legowisk ptaków wodnych. Ptaki wykorzystują ten teren na lęgowiska i miejsca odpoczynku w czasie swoich przelotów. Pojawiają się tu rzadkie gatunki ptactwa błotnego: dzika kaczka, czapla siwa, perkoz, łyska i kurka wodna. Obowiązuje tu całkowity zakaz polowań. Zatrzymują się też stada dzikich gęsi, chętnie żerują na pobliskich ścierniskach.</vt:lpstr>
      <vt:lpstr> Z ptaków lęgowych, które warto wymienić, gnieździ się tu: mewa pospolita, rybitwa białoczelna, sieweczka rzeczna (prawdopodobnie do kilkudziesięciu par!) mewa białogłowa, kuliczek piskliwy. W okresie przelotów stwierdzono tu m.in. gęsi, kormorany (duże koncentracje</vt:lpstr>
      <vt:lpstr>Z mieszkających tu ssaków można natknąć się na zająca szaraka, sarnę a nawet dzika. Bardzo licznie  występują też krety.  </vt:lpstr>
      <vt:lpstr>Jezioro Kozielno oraz Nysa Kłodzka obfitują w rozmaite gatunki ryb słodkowodnych. Z drapieżników żyją tu szczupaki, sandacze, okonie czy węgorze. Wśród ryb spokojnego żeru występują karpie, leszcze, karasie, liny i płocie.</vt:lpstr>
      <vt:lpstr> Wśród krzewów wyróżniamy: śnieguliczkę białą, jaśminowca wonnego, ligustra zwyczajnego, derenia właściwego, forsycję oraz bez czarny i lilak. Szczególnie cenne są drzewa aklimatyzowane: klon srebrzysty i tatarski, magnolia japońska, cyprysik, lipa amerykańska, miłorząb dwuklapowy i dąb błotny.</vt:lpstr>
      <vt:lpstr> Szata roślinna jest stosunkowo bogata. W lasach spotyka się wiele gatunków grzybów, w tym bogaty zestaw grzybów jadalnych – głównie maślaka, kurki, oraz borowika szlachetnego.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Wiśniewski</dc:creator>
  <cp:lastModifiedBy>Smoku</cp:lastModifiedBy>
  <cp:revision>318</cp:revision>
  <dcterms:created xsi:type="dcterms:W3CDTF">2010-01-24T18:25:09Z</dcterms:created>
  <dcterms:modified xsi:type="dcterms:W3CDTF">2010-04-29T17:30:07Z</dcterms:modified>
</cp:coreProperties>
</file>